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0"/>
  </p:notesMasterIdLst>
  <p:handoutMasterIdLst>
    <p:handoutMasterId r:id="rId11"/>
  </p:handoutMasterIdLst>
  <p:sldIdLst>
    <p:sldId id="278" r:id="rId2"/>
    <p:sldId id="279" r:id="rId3"/>
    <p:sldId id="294" r:id="rId4"/>
    <p:sldId id="295" r:id="rId5"/>
    <p:sldId id="296" r:id="rId6"/>
    <p:sldId id="298" r:id="rId7"/>
    <p:sldId id="297" r:id="rId8"/>
    <p:sldId id="293" r:id="rId9"/>
  </p:sldIdLst>
  <p:sldSz cx="12192000" cy="6858000"/>
  <p:notesSz cx="13716000" cy="24384000"/>
  <p:defaultTextStyle>
    <a:defPPr rtl="0">
      <a:defRPr lang="ru-RU"/>
    </a:defPPr>
    <a:lvl1pPr marL="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09" autoAdjust="0"/>
  </p:normalViewPr>
  <p:slideViewPr>
    <p:cSldViewPr snapToGrid="0" snapToObjects="1">
      <p:cViewPr varScale="1">
        <p:scale>
          <a:sx n="86" d="100"/>
          <a:sy n="86" d="100"/>
        </p:scale>
        <p:origin x="792" y="6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7" d="100"/>
          <a:sy n="37" d="100"/>
        </p:scale>
        <p:origin x="33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8B43649-8DAC-8EAD-79EC-38164EB67F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1CFC8B-2C22-8A28-E4E1-F22ACDA82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AA0D6-3DB1-4639-9734-75B3ACB9066C}" type="datetime1">
              <a:rPr lang="ru-RU" smtClean="0"/>
              <a:t>13.11.2023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18F33F-13D6-8A60-FC43-3046C7D98B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9DD896-3611-B4B0-6FF6-781A1A0AC8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E9F09-2159-4EEA-B66C-DBCA6AE929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4530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93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00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785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Изображение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rtlCol="0" anchor="t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4" name="Рисунок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7" name="Текст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8" name="Рисунок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8" name="Текст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7" name="Рисунок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9" name="Текст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6" name="Рисунок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0" name="Текст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5" name="Рисунок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1" name="Текст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/>
          </a:p>
        </p:txBody>
      </p:sp>
      <p:sp>
        <p:nvSpPr>
          <p:cNvPr id="26" name="Полилиния: Форма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lnSpc>
                <a:spcPct val="100000"/>
              </a:lnSpc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Изображение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6" name="Текст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7" name="Текст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8" name="Текст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9" name="Текст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0" name="Текст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Изображение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3" name="Изображение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7" name="Изображение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9" name="Изображение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ru-RU"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ru-RU"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4" name="Рисунок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6" name="Рисунок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0" name="Текст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5" name="Рисунок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1" name="Текст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Изображение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5" name="Изображение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6" name="Изображение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Изображение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21" name="Изображение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Изображение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 b="1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 rtlCol="0">
            <a:noAutofit/>
          </a:bodyPr>
          <a:lstStyle>
            <a:lvl1pPr marL="0" indent="0">
              <a:buNone/>
              <a:defRPr lang="ru-RU" sz="1500"/>
            </a:lvl1pPr>
            <a:lvl2pPr>
              <a:defRPr lang="ru-RU" sz="1500"/>
            </a:lvl2pPr>
            <a:lvl3pPr>
              <a:defRPr lang="ru-RU" sz="1500"/>
            </a:lvl3pPr>
            <a:lvl4pPr>
              <a:defRPr lang="ru-RU" sz="1500"/>
            </a:lvl4pPr>
            <a:lvl5pPr>
              <a:defRPr lang="ru-RU" sz="15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олилиния: фигура 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9" name="Изображение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rtlCol="0" anchor="ctr">
            <a:noAutofit/>
          </a:bodyPr>
          <a:lstStyle>
            <a:lvl1pPr algn="l"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 rtlCol="0">
            <a:noAutofit/>
          </a:bodyPr>
          <a:lstStyle>
            <a:lvl1pPr marL="0" indent="0" algn="l">
              <a:spcBef>
                <a:spcPts val="576"/>
              </a:spcBef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Изображение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1" name="Изображение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5" name="Изображение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7" name="Изображение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18" name="Заголовок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Полилиния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Полилиния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4" name="Изображение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ru-RU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ru-RU" sz="1800"/>
            </a:lvl3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lang="ru-RU" sz="32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 rtlCol="0">
            <a:noAutofit/>
          </a:bodyPr>
          <a:lstStyle>
            <a:lvl1pPr marL="0" indent="0">
              <a:buNone/>
              <a:defRPr lang="ru-RU" sz="1500"/>
            </a:lvl1pPr>
            <a:lvl2pPr>
              <a:defRPr lang="ru-RU" sz="1500"/>
            </a:lvl2pPr>
            <a:lvl3pPr>
              <a:defRPr lang="ru-RU" sz="1500"/>
            </a:lvl3pPr>
            <a:lvl4pPr>
              <a:defRPr lang="ru-RU" sz="1500"/>
            </a:lvl4pPr>
            <a:lvl5pPr>
              <a:defRPr lang="ru-RU" sz="15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олилиния: Фигура 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Полилиния: Фигура 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0" name="Полилиния: Фигура 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lvl="0"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 rtlCol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2400">
                <a:solidFill>
                  <a:schemeClr val="accent6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 rtlCol="0">
            <a:noAutofit/>
          </a:bodyPr>
          <a:lstStyle>
            <a:lvl1pPr>
              <a:defRPr lang="ru-RU" sz="1800"/>
            </a:lvl1pPr>
            <a:lvl2pPr>
              <a:defRPr lang="ru-RU" sz="16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 rtlCol="0">
            <a:noAutofit/>
          </a:bodyPr>
          <a:lstStyle>
            <a:lvl1pPr>
              <a:defRPr lang="ru-RU" sz="1800"/>
            </a:lvl1pPr>
            <a:lvl2pPr>
              <a:defRPr lang="ru-RU" sz="16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 rtlCol="0">
            <a:noAutofit/>
          </a:bodyPr>
          <a:lstStyle>
            <a:lvl1pPr algn="l">
              <a:lnSpc>
                <a:spcPct val="100000"/>
              </a:lnSpc>
              <a:defRPr lang="ru-RU"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ru-RU" sz="10000" b="1"/>
            </a:lvl1pPr>
          </a:lstStyle>
          <a:p>
            <a:pPr lvl="0" rtl="0"/>
            <a:r>
              <a:rPr lang="ru-RU"/>
              <a:t>"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ru-RU" sz="10000" b="1"/>
            </a:lvl1pPr>
          </a:lstStyle>
          <a:p>
            <a:pPr lvl="0" rtl="0"/>
            <a:r>
              <a:rPr lang="ru-RU"/>
              <a:t>"</a:t>
            </a:r>
          </a:p>
        </p:txBody>
      </p:sp>
      <p:sp>
        <p:nvSpPr>
          <p:cNvPr id="32" name="Изображение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Полилиния: фигура 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3" name="Изображение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9" name="Полилиния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Полилиния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3" name="Рисунок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6" name="Рисунок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9" name="Рисунок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0" name="Рисунок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5" name="Текст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3" name="Рисунок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1" name="Рисунок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6" name="Рисунок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2" name="Рисунок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1" name="Текст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9" name="Рисунок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13" name="Рисунок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ru-RU"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4928" y="1700161"/>
            <a:ext cx="6522143" cy="214386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4000" dirty="0" err="1"/>
              <a:t>Zhukovskiy</a:t>
            </a:r>
            <a:r>
              <a:rPr lang="en-US" sz="4000" dirty="0"/>
              <a:t>, the cradle of Russian aviation</a:t>
            </a:r>
            <a:br>
              <a:rPr lang="ru-RU" sz="4000" dirty="0"/>
            </a:b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>
                <a:latin typeface="+mn-lt"/>
              </a:rPr>
              <a:t>By: P. A. </a:t>
            </a:r>
            <a:r>
              <a:rPr lang="en-US" dirty="0" err="1">
                <a:latin typeface="+mn-lt"/>
              </a:rPr>
              <a:t>Mitin</a:t>
            </a:r>
            <a:endParaRPr lang="en-US" dirty="0">
              <a:latin typeface="+mn-lt"/>
            </a:endParaRPr>
          </a:p>
          <a:p>
            <a:pPr rtl="0"/>
            <a:r>
              <a:rPr lang="en-US" dirty="0"/>
              <a:t>Supervisor: E. N. </a:t>
            </a:r>
            <a:r>
              <a:rPr lang="en-US" dirty="0" err="1"/>
              <a:t>Shishkina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4000" dirty="0">
                <a:latin typeface="Arial Black" panose="020B0604020202020204" pitchFamily="34" charset="0"/>
                <a:cs typeface="Arial Black" panose="020B0604020202020204" pitchFamily="34" charset="0"/>
              </a:rPr>
              <a:t>Annotation</a:t>
            </a:r>
            <a:endParaRPr lang="ru-RU" sz="40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457200" indent="-457200" rtl="0">
              <a:buAutoNum type="arabicPeriod"/>
            </a:pPr>
            <a:r>
              <a:rPr lang="en-US" dirty="0"/>
              <a:t>Brief history review</a:t>
            </a:r>
          </a:p>
          <a:p>
            <a:pPr marL="457200" indent="-457200" rtl="0">
              <a:buAutoNum type="arabicPeriod"/>
            </a:pPr>
            <a:r>
              <a:rPr lang="en-US" dirty="0"/>
              <a:t>Great aviators of </a:t>
            </a:r>
            <a:r>
              <a:rPr lang="en-US" dirty="0" err="1"/>
              <a:t>Zhukovskiy</a:t>
            </a:r>
            <a:endParaRPr lang="en-US" dirty="0"/>
          </a:p>
          <a:p>
            <a:pPr marL="457200" indent="-457200" rtl="0">
              <a:buAutoNum type="arabicPeriod"/>
            </a:pPr>
            <a:r>
              <a:rPr lang="en-US" dirty="0"/>
              <a:t>Scientists of </a:t>
            </a:r>
            <a:r>
              <a:rPr lang="en-US" dirty="0" err="1"/>
              <a:t>Zhukovskiy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“TSAGI” institute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MAKS expo</a:t>
            </a: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A06DD0-47C5-5D8D-F9FD-8C629CA3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517904"/>
            <a:ext cx="5693664" cy="768096"/>
          </a:xfrm>
        </p:spPr>
        <p:txBody>
          <a:bodyPr/>
          <a:lstStyle/>
          <a:p>
            <a:r>
              <a:rPr lang="en-US" dirty="0"/>
              <a:t>Brief history review</a:t>
            </a:r>
            <a:br>
              <a:rPr lang="en-US" dirty="0"/>
            </a:br>
            <a:endParaRPr lang="ru-RU" dirty="0"/>
          </a:p>
        </p:txBody>
      </p:sp>
      <p:pic>
        <p:nvPicPr>
          <p:cNvPr id="1026" name="Picture 2" descr="Город Жуковский: климат, экология, районы, экономика, криминал и  достопримечательности | Не сидится">
            <a:extLst>
              <a:ext uri="{FF2B5EF4-FFF2-40B4-BE49-F238E27FC236}">
                <a16:creationId xmlns:a16="http://schemas.microsoft.com/office/drawing/2014/main" id="{2205F1AB-CD8F-1608-26E0-80FC514E34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47" y="2286000"/>
            <a:ext cx="5779152" cy="384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BD00B-5B72-E464-C968-44991CA49C97}"/>
              </a:ext>
            </a:extLst>
          </p:cNvPr>
          <p:cNvSpPr txBox="1"/>
          <p:nvPr/>
        </p:nvSpPr>
        <p:spPr>
          <a:xfrm>
            <a:off x="1499616" y="4023600"/>
            <a:ext cx="435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city still holds the form of initial planning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775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62D3C-A857-08DF-7E9C-B2907B86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749808"/>
            <a:ext cx="5693664" cy="768096"/>
          </a:xfrm>
        </p:spPr>
        <p:txBody>
          <a:bodyPr/>
          <a:lstStyle/>
          <a:p>
            <a:r>
              <a:rPr lang="en-US" dirty="0"/>
              <a:t>Great aviators of </a:t>
            </a:r>
            <a:r>
              <a:rPr lang="en-US" dirty="0" err="1"/>
              <a:t>Zhukovskiy</a:t>
            </a:r>
            <a:br>
              <a:rPr lang="en-US" dirty="0"/>
            </a:br>
            <a:endParaRPr lang="ru-RU" dirty="0"/>
          </a:p>
        </p:txBody>
      </p:sp>
      <p:pic>
        <p:nvPicPr>
          <p:cNvPr id="2050" name="Picture 2" descr="Фото 1934 г.">
            <a:extLst>
              <a:ext uri="{FF2B5EF4-FFF2-40B4-BE49-F238E27FC236}">
                <a16:creationId xmlns:a16="http://schemas.microsoft.com/office/drawing/2014/main" id="{6861DDC5-CCC3-8D78-0016-F80ADAE6C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833" y="2186739"/>
            <a:ext cx="2723078" cy="36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AB580E8-3A43-A634-4E8C-3F01D0C6B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59" y="2186739"/>
            <a:ext cx="2423540" cy="36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8CFD6-C07E-A125-C2D6-7FC20BBF8381}"/>
              </a:ext>
            </a:extLst>
          </p:cNvPr>
          <p:cNvSpPr txBox="1"/>
          <p:nvPr/>
        </p:nvSpPr>
        <p:spPr>
          <a:xfrm flipH="1">
            <a:off x="2967953" y="5960446"/>
            <a:ext cx="180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Mikhail Gromov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04177-0854-CFE2-D879-EED27AF8BA93}"/>
              </a:ext>
            </a:extLst>
          </p:cNvPr>
          <p:cNvSpPr txBox="1"/>
          <p:nvPr/>
        </p:nvSpPr>
        <p:spPr>
          <a:xfrm flipH="1">
            <a:off x="7327893" y="5960446"/>
            <a:ext cx="201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Amet</a:t>
            </a:r>
            <a:r>
              <a:rPr lang="en-US" dirty="0"/>
              <a:t>-Khan Sultan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4099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A1CCA-6D93-13E9-8678-EAD55728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517904"/>
            <a:ext cx="5693664" cy="768096"/>
          </a:xfrm>
        </p:spPr>
        <p:txBody>
          <a:bodyPr/>
          <a:lstStyle/>
          <a:p>
            <a:r>
              <a:rPr lang="en-US" dirty="0"/>
              <a:t>Scientists of </a:t>
            </a:r>
            <a:r>
              <a:rPr lang="en-US" dirty="0" err="1"/>
              <a:t>Zhukovskiy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DEF7FA-BE24-4334-9A8F-233865211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Коржуев Михаил Вадимович (04.02.1955)">
            <a:extLst>
              <a:ext uri="{FF2B5EF4-FFF2-40B4-BE49-F238E27FC236}">
                <a16:creationId xmlns:a16="http://schemas.microsoft.com/office/drawing/2014/main" id="{275596DA-FB36-2155-FE02-103ABD27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930" y="2818124"/>
            <a:ext cx="1826741" cy="33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Жуковский, Николай Егорович — Википедия">
            <a:extLst>
              <a:ext uri="{FF2B5EF4-FFF2-40B4-BE49-F238E27FC236}">
                <a16:creationId xmlns:a16="http://schemas.microsoft.com/office/drawing/2014/main" id="{BADE2F9C-AF26-5494-176A-3373904E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993" y="3036962"/>
            <a:ext cx="2240692" cy="31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Туполев, Андрей Николаевич — Википедия">
            <a:extLst>
              <a:ext uri="{FF2B5EF4-FFF2-40B4-BE49-F238E27FC236}">
                <a16:creationId xmlns:a16="http://schemas.microsoft.com/office/drawing/2014/main" id="{8CE5CFB9-36A7-F15F-F589-A518C239E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22" y="3036962"/>
            <a:ext cx="3691369" cy="288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4A32A-2F16-4938-8334-25FEB375E594}"/>
              </a:ext>
            </a:extLst>
          </p:cNvPr>
          <p:cNvSpPr txBox="1"/>
          <p:nvPr/>
        </p:nvSpPr>
        <p:spPr>
          <a:xfrm>
            <a:off x="1603989" y="6217963"/>
            <a:ext cx="224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Nikolay </a:t>
            </a:r>
            <a:r>
              <a:rPr lang="en-US" dirty="0" err="1"/>
              <a:t>Zhukovskiy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DD15C-A160-0FF8-651E-45D81574C5EA}"/>
              </a:ext>
            </a:extLst>
          </p:cNvPr>
          <p:cNvSpPr txBox="1"/>
          <p:nvPr/>
        </p:nvSpPr>
        <p:spPr>
          <a:xfrm>
            <a:off x="5761435" y="6299627"/>
            <a:ext cx="182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Andrey Tupolev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A5593-4CB3-0140-77F1-AA2FB4061D37}"/>
              </a:ext>
            </a:extLst>
          </p:cNvPr>
          <p:cNvSpPr txBox="1"/>
          <p:nvPr/>
        </p:nvSpPr>
        <p:spPr>
          <a:xfrm>
            <a:off x="9504930" y="6217963"/>
            <a:ext cx="236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Mikhail </a:t>
            </a:r>
            <a:r>
              <a:rPr lang="en-US" dirty="0" err="1"/>
              <a:t>Korzhuev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60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02499-90E6-3FE6-B2CF-35C2FB8A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MAKS expo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4BABC4-006C-9425-510A-E766098D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578" y="3282830"/>
            <a:ext cx="3072385" cy="1093861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MAKS expo is held every odd year in </a:t>
            </a:r>
            <a:r>
              <a:rPr lang="en-US" sz="1800" dirty="0" err="1">
                <a:solidFill>
                  <a:schemeClr val="tx1"/>
                </a:solidFill>
              </a:rPr>
              <a:t>Zhukovskiy</a:t>
            </a:r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5122" name="Picture 2" descr="230">
            <a:extLst>
              <a:ext uri="{FF2B5EF4-FFF2-40B4-BE49-F238E27FC236}">
                <a16:creationId xmlns:a16="http://schemas.microsoft.com/office/drawing/2014/main" id="{8BC6CEDD-33E2-6886-8138-4DC30E9F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56" y="6113582"/>
            <a:ext cx="1285339" cy="56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Международный авиационно-космический салон — Википедия">
            <a:extLst>
              <a:ext uri="{FF2B5EF4-FFF2-40B4-BE49-F238E27FC236}">
                <a16:creationId xmlns:a16="http://schemas.microsoft.com/office/drawing/2014/main" id="{68A4F5EE-EFEA-93F0-3A71-77A1A4084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79" y="1480351"/>
            <a:ext cx="6048652" cy="453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72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7EF1C-659F-933F-7E54-C5B20984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517904"/>
            <a:ext cx="5693664" cy="768096"/>
          </a:xfrm>
        </p:spPr>
        <p:txBody>
          <a:bodyPr/>
          <a:lstStyle/>
          <a:p>
            <a:r>
              <a:rPr lang="en-US" dirty="0" err="1"/>
              <a:t>Zhukovskiy</a:t>
            </a:r>
            <a:r>
              <a:rPr lang="en-US" dirty="0"/>
              <a:t> airport</a:t>
            </a:r>
            <a:br>
              <a:rPr lang="en-US" dirty="0"/>
            </a:br>
            <a:endParaRPr lang="ru-RU" dirty="0"/>
          </a:p>
        </p:txBody>
      </p:sp>
      <p:pic>
        <p:nvPicPr>
          <p:cNvPr id="4098" name="Picture 2" descr="Жуковский (аэропорт) — Википедия">
            <a:extLst>
              <a:ext uri="{FF2B5EF4-FFF2-40B4-BE49-F238E27FC236}">
                <a16:creationId xmlns:a16="http://schemas.microsoft.com/office/drawing/2014/main" id="{F81F8059-73D1-5668-AD81-99F9ED239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441" y="2863609"/>
            <a:ext cx="7705817" cy="385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5FA02-9F3F-54B9-BA2C-BEDAC85504B7}"/>
              </a:ext>
            </a:extLst>
          </p:cNvPr>
          <p:cNvSpPr txBox="1"/>
          <p:nvPr/>
        </p:nvSpPr>
        <p:spPr>
          <a:xfrm>
            <a:off x="1438182" y="4466897"/>
            <a:ext cx="252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building of </a:t>
            </a:r>
            <a:r>
              <a:rPr lang="en-US" dirty="0" err="1"/>
              <a:t>Zhukovskiy</a:t>
            </a:r>
            <a:r>
              <a:rPr lang="en-US" dirty="0"/>
              <a:t> airport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166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3095244"/>
            <a:ext cx="5362024" cy="66751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4000" dirty="0"/>
              <a:t>Thank You for Your Attention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Times new Roman"/>
        <a:ea typeface=""/>
        <a:cs typeface="Times new Roma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1374563_TF78438558_Win32" id="{76711A89-13B1-40D9-BE7D-DF6A7AE37A67}" vid="{2C8223F2-D103-4C97-B864-56CF43B8296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{E58EED65-CD6A-422D-8A0F-F6D3925553F8}tf78438558_win32</Template>
  <TotalTime>63</TotalTime>
  <Words>96</Words>
  <Application>Microsoft Office PowerPoint</Application>
  <PresentationFormat>Широкоэкранный</PresentationFormat>
  <Paragraphs>23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Aptos</vt:lpstr>
      <vt:lpstr>Arial</vt:lpstr>
      <vt:lpstr>Arial Black</vt:lpstr>
      <vt:lpstr>Calibri</vt:lpstr>
      <vt:lpstr>Times new Roman</vt:lpstr>
      <vt:lpstr>Тема Office</vt:lpstr>
      <vt:lpstr>Zhukovskiy, the cradle of Russian aviation </vt:lpstr>
      <vt:lpstr>Annotation</vt:lpstr>
      <vt:lpstr>Brief history review </vt:lpstr>
      <vt:lpstr>Great aviators of Zhukovskiy </vt:lpstr>
      <vt:lpstr>Scientists of Zhukovskiy </vt:lpstr>
      <vt:lpstr>MAKS expo </vt:lpstr>
      <vt:lpstr>Zhukovskiy airport 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Zhukovskiy, the cradle of Russian aviation </dc:title>
  <dc:subject/>
  <dc:creator>Пётр Митин</dc:creator>
  <cp:lastModifiedBy>Пётр Митин</cp:lastModifiedBy>
  <cp:revision>17</cp:revision>
  <dcterms:created xsi:type="dcterms:W3CDTF">2023-11-12T21:35:19Z</dcterms:created>
  <dcterms:modified xsi:type="dcterms:W3CDTF">2023-11-12T22:38:23Z</dcterms:modified>
</cp:coreProperties>
</file>